
<file path=[Content_Types].xml><?xml version="1.0" encoding="utf-8"?>
<Types xmlns="http://schemas.openxmlformats.org/package/2006/content-types">
  <Default Extension="xml" ContentType="application/xml"/>
  <Default Extension="jpeg" ContentType="image/jpeg"/>
  <Default Extension="JPG" ContentType="image/.jpg"/>
  <Default Extension="png" ContentType="image/png"/>
  <Default Extension="m4a" ContentType="audio/mp4"/>
  <Default Extension="rels" ContentType="application/vnd.openxmlformats-package.relationship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4"/>
  </p:notesMasterIdLst>
  <p:sldIdLst>
    <p:sldId id="367" r:id="rId3"/>
    <p:sldId id="368" r:id="rId5"/>
    <p:sldId id="369" r:id="rId6"/>
    <p:sldId id="370" r:id="rId7"/>
    <p:sldId id="372" r:id="rId8"/>
    <p:sldId id="373" r:id="rId9"/>
    <p:sldId id="375" r:id="rId10"/>
    <p:sldId id="378" r:id="rId11"/>
    <p:sldId id="376" r:id="rId12"/>
    <p:sldId id="377" r:id="rId13"/>
    <p:sldId id="348" r:id="rId1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560" userDrawn="1">
          <p15:clr>
            <a:srgbClr val="A4A3A4"/>
          </p15:clr>
        </p15:guide>
        <p15:guide id="2" pos="144" userDrawn="1">
          <p15:clr>
            <a:srgbClr val="A4A3A4"/>
          </p15:clr>
        </p15:guide>
        <p15:guide id="3" orient="horz" pos="88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A8"/>
    <a:srgbClr val="0000FF"/>
    <a:srgbClr val="213163"/>
    <a:srgbClr val="223366"/>
    <a:srgbClr val="001131"/>
    <a:srgbClr val="DDE8FF"/>
    <a:srgbClr val="851910"/>
    <a:srgbClr val="FFD5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5033" autoAdjust="0"/>
  </p:normalViewPr>
  <p:slideViewPr>
    <p:cSldViewPr snapToGrid="0" showGuides="1">
      <p:cViewPr>
        <p:scale>
          <a:sx n="98" d="100"/>
          <a:sy n="98" d="100"/>
        </p:scale>
        <p:origin x="1018" y="168"/>
      </p:cViewPr>
      <p:guideLst>
        <p:guide orient="horz" pos="560"/>
        <p:guide pos="144"/>
        <p:guide orient="horz" pos="88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0" Type="http://schemas.openxmlformats.org/officeDocument/2006/relationships/customXml" Target="../customXml/item3.xml"/><Relationship Id="rId2" Type="http://schemas.openxmlformats.org/officeDocument/2006/relationships/theme" Target="theme/theme1.xml"/><Relationship Id="rId19" Type="http://schemas.openxmlformats.org/officeDocument/2006/relationships/customXml" Target="../customXml/item2.xml"/><Relationship Id="rId18" Type="http://schemas.openxmlformats.org/officeDocument/2006/relationships/customXml" Target="../customXml/item1.xml"/><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L="914400" marR="0" lvl="1"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0" indent="0">
              <a:buNone/>
            </a:pPr>
            <a:r>
              <a:rPr lang="en-US" b="1" dirty="0"/>
              <a:t>Slides</a:t>
            </a:r>
            <a:r>
              <a:rPr lang="en-US" dirty="0"/>
              <a:t>: Prepare a short slide deck (10-12 slides) summarizing the project objectives, methodology, and key results.</a:t>
            </a:r>
            <a:endParaRPr lang="en-IN"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panose="02020603050405020304"/>
              </a:rPr>
            </a:fld>
            <a:endParaRPr lang="en-US" sz="1400" b="0" strike="noStrike" spc="-1">
              <a:latin typeface="Times New Roman" panose="02020603050405020304"/>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panose="02020603050405020304"/>
              </a:rPr>
            </a:fld>
            <a:endParaRPr lang="en-US" sz="1400" b="0" strike="noStrike" spc="-1">
              <a:latin typeface="Times New Roman" panose="02020603050405020304"/>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0" indent="0">
              <a:buFont typeface="Arial" panose="020B0604020202020204" pitchFamily="34" charset="0"/>
              <a:buNone/>
              <a:tabLst>
                <a:tab pos="0" algn="l"/>
              </a:tabLst>
            </a:pPr>
            <a:r>
              <a:rPr lang="en-IN" sz="2000" b="0" spc="-1"/>
              <a:t>thank you very much for joining</a:t>
            </a:r>
            <a:r>
              <a:rPr lang="en-IN" b="0"/>
              <a:t> this </a:t>
            </a:r>
            <a:r>
              <a:rPr lang="en-IN"/>
              <a:t>PPT</a:t>
            </a:r>
            <a:r>
              <a:rPr lang="en-IN" b="0"/>
              <a:t>, keep learning.</a:t>
            </a:r>
            <a:endParaRPr lang="en-IN" b="0"/>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panose="02020603050405020304"/>
              </a:rPr>
            </a:fld>
            <a:endParaRPr lang="en-US" sz="1200" b="0" strike="noStrike" spc="-1">
              <a:latin typeface="Times New Roman" panose="02020603050405020304"/>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matchingName="Title and body">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panose="020F0502020204030204"/>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panose="020B0604020202020204"/>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endParaRPr lang="en-US"/>
          </a:p>
        </p:txBody>
      </p:sp>
      <p:sp>
        <p:nvSpPr>
          <p:cNvPr id="3" name="Subtitle 2"/>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sp>
        <p:nvSpPr>
          <p:cNvPr id="4" name="Date Placeholder 3"/>
          <p:cNvSpPr>
            <a:spLocks noGrp="1"/>
          </p:cNvSpPr>
          <p:nvPr>
            <p:ph type="dt" sz="half" idx="10"/>
          </p:nvPr>
        </p:nvSpPr>
        <p:spPr>
          <a:xfrm>
            <a:off x="628650" y="4767263"/>
            <a:ext cx="2057400" cy="274637"/>
          </a:xfrm>
          <a:prstGeom prst="rect">
            <a:avLst/>
          </a:prstGeom>
        </p:spPr>
        <p:txBody>
          <a:bodyPr/>
          <a:lstStyle/>
          <a:p>
            <a:fld id="{81BF06D3-496D-4060-A653-877D7024FA53}" type="datetime1">
              <a:rPr lang="en-IN" smtClean="0"/>
            </a:fld>
            <a:endParaRPr lang="en-US"/>
          </a:p>
        </p:txBody>
      </p:sp>
      <p:sp>
        <p:nvSpPr>
          <p:cNvPr id="5" name="Footer Placeholder 4"/>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800"/>
              <a:buNone/>
              <a:defRPr/>
            </a:lvl1pPr>
          </a:lstStyle>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Rectangle 5"/>
          <p:cNvSpPr/>
          <p:nvPr userDrawn="1"/>
        </p:nvSpPr>
        <p:spPr>
          <a:xfrm>
            <a:off x="1" y="-78892"/>
            <a:ext cx="7088224"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a:t>Project Title</a:t>
            </a:r>
            <a:endParaRPr lang="en-US"/>
          </a:p>
        </p:txBody>
      </p:sp>
      <p:sp>
        <p:nvSpPr>
          <p:cNvPr id="9" name="Rectangle 8"/>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userDrawn="1"/>
        </p:nvPicPr>
        <p:blipFill>
          <a:blip r:embed="rId12"/>
          <a:srcRect/>
          <a:stretch>
            <a:fillRect/>
          </a:stretch>
        </p:blipFill>
        <p:spPr>
          <a:xfrm>
            <a:off x="7435308" y="29029"/>
            <a:ext cx="1245494" cy="405088"/>
          </a:xfrm>
          <a:prstGeom prst="rect">
            <a:avLst/>
          </a:prstGeom>
        </p:spPr>
      </p:pic>
      <p:sp>
        <p:nvSpPr>
          <p:cNvPr id="13" name="Rectangle 12"/>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image" Target="../media/image7.png"/><Relationship Id="rId8" Type="http://schemas.microsoft.com/office/2007/relationships/media" Target="../media/media1.m4a"/><Relationship Id="rId7" Type="http://schemas.openxmlformats.org/officeDocument/2006/relationships/audio" Target="../media/media1.m4a"/><Relationship Id="rId6" Type="http://schemas.openxmlformats.org/officeDocument/2006/relationships/hyperlink" Target="mailto:&amp;anantharaja3394@gmail.com" TargetMode="External"/><Relationship Id="rId5" Type="http://schemas.openxmlformats.org/officeDocument/2006/relationships/image" Target="../media/image6.png"/><Relationship Id="rId4" Type="http://schemas.openxmlformats.org/officeDocument/2006/relationships/image" Target="../media/image5.png"/><Relationship Id="rId3" Type="http://schemas.openxmlformats.org/officeDocument/2006/relationships/image" Target="../media/image4.png"/><Relationship Id="rId2" Type="http://schemas.openxmlformats.org/officeDocument/2006/relationships/image" Target="../media/image3.png"/><Relationship Id="rId11" Type="http://schemas.openxmlformats.org/officeDocument/2006/relationships/notesSlide" Target="../notesSlides/notesSlide1.xml"/><Relationship Id="rId10" Type="http://schemas.openxmlformats.org/officeDocument/2006/relationships/slideLayout" Target="../slideLayouts/slideLayout11.xml"/><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11.xml"/><Relationship Id="rId3" Type="http://schemas.openxmlformats.org/officeDocument/2006/relationships/image" Target="../media/image7.png"/><Relationship Id="rId2" Type="http://schemas.microsoft.com/office/2007/relationships/media" Target="../media/media2.m4a"/><Relationship Id="rId1" Type="http://schemas.openxmlformats.org/officeDocument/2006/relationships/audio" Target="../media/media2.m4a"/></Relationships>
</file>

<file path=ppt/slides/_rels/slide3.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7.png"/><Relationship Id="rId4" Type="http://schemas.microsoft.com/office/2007/relationships/media" Target="../media/media3.m4a"/><Relationship Id="rId3" Type="http://schemas.openxmlformats.org/officeDocument/2006/relationships/audio" Target="../media/media3.m4a"/><Relationship Id="rId2" Type="http://schemas.openxmlformats.org/officeDocument/2006/relationships/image" Target="../media/image9.png"/><Relationship Id="rId1" Type="http://schemas.openxmlformats.org/officeDocument/2006/relationships/image" Target="../media/image8.png"/></Relationships>
</file>

<file path=ppt/slides/_rels/slide4.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7.png"/><Relationship Id="rId4" Type="http://schemas.microsoft.com/office/2007/relationships/media" Target="../media/media4.m4a"/><Relationship Id="rId3" Type="http://schemas.openxmlformats.org/officeDocument/2006/relationships/audio" Target="../media/media4.m4a"/><Relationship Id="rId2" Type="http://schemas.openxmlformats.org/officeDocument/2006/relationships/image" Target="../media/image11.png"/><Relationship Id="rId1" Type="http://schemas.openxmlformats.org/officeDocument/2006/relationships/image" Target="../media/image10.png"/></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7.png"/><Relationship Id="rId2" Type="http://schemas.microsoft.com/office/2007/relationships/media" Target="../media/media5.m4a"/><Relationship Id="rId1" Type="http://schemas.openxmlformats.org/officeDocument/2006/relationships/audio" Target="../media/media5.m4a"/></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7.png"/><Relationship Id="rId2" Type="http://schemas.microsoft.com/office/2007/relationships/media" Target="../media/media6.m4a"/><Relationship Id="rId1" Type="http://schemas.openxmlformats.org/officeDocument/2006/relationships/audio" Target="../media/media6.m4a"/></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7.png"/><Relationship Id="rId2" Type="http://schemas.microsoft.com/office/2007/relationships/media" Target="../media/media7.m4a"/><Relationship Id="rId1" Type="http://schemas.openxmlformats.org/officeDocument/2006/relationships/audio" Target="../media/media7.m4a"/></Relationships>
</file>

<file path=ppt/slides/_rels/slide8.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12.png"/><Relationship Id="rId3" Type="http://schemas.openxmlformats.org/officeDocument/2006/relationships/image" Target="../media/image7.png"/><Relationship Id="rId2" Type="http://schemas.microsoft.com/office/2007/relationships/media" Target="../media/media8.m4a"/><Relationship Id="rId1" Type="http://schemas.openxmlformats.org/officeDocument/2006/relationships/audio" Target="../media/media8.m4a"/></Relationships>
</file>

<file path=ppt/slides/_rels/slide9.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7.png"/><Relationship Id="rId2" Type="http://schemas.microsoft.com/office/2007/relationships/media" Target="../media/media9.m4a"/><Relationship Id="rId1" Type="http://schemas.openxmlformats.org/officeDocument/2006/relationships/audio" Target="../media/media9.m4a"/></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1"/>
          <a:stretch>
            <a:fillRect/>
          </a:stretch>
        </p:blipFill>
        <p:spPr>
          <a:xfrm>
            <a:off x="-1" y="-122464"/>
            <a:ext cx="9144000" cy="5143500"/>
          </a:xfrm>
          <a:prstGeom prst="rect">
            <a:avLst/>
          </a:prstGeom>
        </p:spPr>
      </p:pic>
      <p:sp>
        <p:nvSpPr>
          <p:cNvPr id="2" name="TextBox 1"/>
          <p:cNvSpPr txBox="1"/>
          <p:nvPr/>
        </p:nvSpPr>
        <p:spPr>
          <a:xfrm>
            <a:off x="2274736" y="4468992"/>
            <a:ext cx="4594528" cy="276999"/>
          </a:xfrm>
          <a:prstGeom prst="rect">
            <a:avLst/>
          </a:prstGeom>
          <a:noFill/>
        </p:spPr>
        <p:txBody>
          <a:bodyPr wrap="none" rtlCol="0">
            <a:spAutoFit/>
          </a:bodyPr>
          <a:lstStyle/>
          <a:p>
            <a:pPr algn="ctr"/>
            <a:r>
              <a:rPr lang="en-US" sz="1200">
                <a:solidFill>
                  <a:schemeClr val="bg1"/>
                </a:solidFill>
              </a:rPr>
              <a:t>Disclaimer: The content is curated for educational purposes only.</a:t>
            </a:r>
            <a:endParaRPr lang="en-US" sz="1200">
              <a:solidFill>
                <a:schemeClr val="bg1"/>
              </a:solidFill>
            </a:endParaRPr>
          </a:p>
        </p:txBody>
      </p:sp>
      <p:sp>
        <p:nvSpPr>
          <p:cNvPr id="5" name="Rectangle: Rounded Corners 4"/>
          <p:cNvSpPr/>
          <p:nvPr/>
        </p:nvSpPr>
        <p:spPr>
          <a:xfrm>
            <a:off x="1122744" y="1001693"/>
            <a:ext cx="6898511" cy="3102015"/>
          </a:xfrm>
          <a:prstGeom prst="roundRect">
            <a:avLst>
              <a:gd name="adj" fmla="val 8142"/>
            </a:avLst>
          </a:prstGeom>
          <a:solidFill>
            <a:srgbClr val="E5EEFF"/>
          </a:solidFill>
          <a:ln>
            <a:solidFill>
              <a:srgbClr val="9BDB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9pPr>
          </a:lstStyle>
          <a:p>
            <a:pPr algn="ctr"/>
            <a:endParaRPr lang="en-US"/>
          </a:p>
        </p:txBody>
      </p:sp>
      <p:grpSp>
        <p:nvGrpSpPr>
          <p:cNvPr id="6" name="Group 5"/>
          <p:cNvGrpSpPr/>
          <p:nvPr/>
        </p:nvGrpSpPr>
        <p:grpSpPr>
          <a:xfrm>
            <a:off x="1567263" y="1495382"/>
            <a:ext cx="6047412" cy="601034"/>
            <a:chOff x="1567263" y="1495382"/>
            <a:chExt cx="6047412" cy="601034"/>
          </a:xfrm>
        </p:grpSpPr>
        <p:pic>
          <p:nvPicPr>
            <p:cNvPr id="8" name="Google Shape;110;p4" descr="A close up of a sign&#10;&#10;Description automatically generated"/>
            <p:cNvPicPr preferRelativeResize="0"/>
            <p:nvPr/>
          </p:nvPicPr>
          <p:blipFill rotWithShape="1">
            <a:blip r:embed="rId2"/>
            <a:srcRect/>
            <a:stretch>
              <a:fillRect/>
            </a:stretch>
          </p:blipFill>
          <p:spPr>
            <a:xfrm>
              <a:off x="4755974" y="1620847"/>
              <a:ext cx="1163978" cy="389110"/>
            </a:xfrm>
            <a:prstGeom prst="rect">
              <a:avLst/>
            </a:prstGeom>
            <a:noFill/>
            <a:ln>
              <a:noFill/>
            </a:ln>
          </p:spPr>
        </p:pic>
        <p:pic>
          <p:nvPicPr>
            <p:cNvPr id="11" name="Picture 10"/>
            <p:cNvPicPr>
              <a:picLocks noChangeAspect="1"/>
            </p:cNvPicPr>
            <p:nvPr/>
          </p:nvPicPr>
          <p:blipFill rotWithShape="1">
            <a:blip r:embed="rId3"/>
            <a:srcRect t="20552"/>
            <a:stretch>
              <a:fillRect/>
            </a:stretch>
          </p:blipFill>
          <p:spPr>
            <a:xfrm>
              <a:off x="3675859" y="1608154"/>
              <a:ext cx="787775" cy="414497"/>
            </a:xfrm>
            <a:prstGeom prst="rect">
              <a:avLst/>
            </a:prstGeom>
          </p:spPr>
        </p:pic>
        <p:cxnSp>
          <p:nvCxnSpPr>
            <p:cNvPr id="15" name="Straight Connector 14"/>
            <p:cNvCxnSpPr/>
            <p:nvPr/>
          </p:nvCxnSpPr>
          <p:spPr>
            <a:xfrm>
              <a:off x="4609804"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8" name="Straight Connector 17"/>
            <p:cNvCxnSpPr/>
            <p:nvPr/>
          </p:nvCxnSpPr>
          <p:spPr>
            <a:xfrm>
              <a:off x="6066122"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0" name="Picture 19"/>
            <p:cNvPicPr/>
            <p:nvPr/>
          </p:nvPicPr>
          <p:blipFill>
            <a:blip r:embed="rId4"/>
            <a:stretch>
              <a:fillRect/>
            </a:stretch>
          </p:blipFill>
          <p:spPr>
            <a:xfrm>
              <a:off x="6212294" y="1633695"/>
              <a:ext cx="1402381" cy="363414"/>
            </a:xfrm>
            <a:prstGeom prst="rect">
              <a:avLst/>
            </a:prstGeom>
            <a:ln w="0">
              <a:noFill/>
            </a:ln>
          </p:spPr>
        </p:pic>
        <p:cxnSp>
          <p:nvCxnSpPr>
            <p:cNvPr id="21" name="Straight Connector 20"/>
            <p:cNvCxnSpPr/>
            <p:nvPr/>
          </p:nvCxnSpPr>
          <p:spPr>
            <a:xfrm>
              <a:off x="3529689"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2" name="Picture 21" descr="A blue and black text&#10;&#10;Description automatically generated"/>
            <p:cNvPicPr>
              <a:picLocks noChangeAspect="1"/>
            </p:cNvPicPr>
            <p:nvPr/>
          </p:nvPicPr>
          <p:blipFill>
            <a:blip r:embed="rId5"/>
            <a:stretch>
              <a:fillRect/>
            </a:stretch>
          </p:blipFill>
          <p:spPr>
            <a:xfrm>
              <a:off x="1567263" y="1495382"/>
              <a:ext cx="1816256" cy="454064"/>
            </a:xfrm>
            <a:prstGeom prst="rect">
              <a:avLst/>
            </a:prstGeom>
          </p:spPr>
        </p:pic>
      </p:grpSp>
      <p:sp>
        <p:nvSpPr>
          <p:cNvPr id="7" name="TextBox 6"/>
          <p:cNvSpPr txBox="1"/>
          <p:nvPr/>
        </p:nvSpPr>
        <p:spPr>
          <a:xfrm>
            <a:off x="1311965" y="2312364"/>
            <a:ext cx="6520068" cy="2091690"/>
          </a:xfrm>
          <a:prstGeom prst="rect">
            <a:avLst/>
          </a:prstGeom>
          <a:noFill/>
        </p:spPr>
        <p:txBody>
          <a:bodyPr wrap="square">
            <a:spAutoFit/>
          </a:bodyPr>
          <a:lstStyle/>
          <a:p>
            <a:pPr algn="ctr"/>
            <a:r>
              <a:rPr lang="en-US" sz="2800" dirty="0"/>
              <a:t>E-commerce Sales Analysis</a:t>
            </a:r>
            <a:endParaRPr lang="en-US" sz="2800" dirty="0"/>
          </a:p>
          <a:p>
            <a:pPr algn="ctr"/>
            <a:r>
              <a:rPr lang="en-US" sz="1400" dirty="0"/>
              <a:t>Team :  </a:t>
            </a:r>
            <a:r>
              <a:rPr lang="en-US" dirty="0"/>
              <a:t>Name &amp; Email id : VEERA KUMAR M </a:t>
            </a:r>
            <a:r>
              <a:rPr lang="en-US" dirty="0">
                <a:solidFill>
                  <a:srgbClr val="00B0F0"/>
                </a:solidFill>
                <a:hlinkClick r:id="rId6"/>
              </a:rPr>
              <a:t>&amp;</a:t>
            </a:r>
            <a:r>
              <a:rPr lang="en-US" dirty="0">
                <a:solidFill>
                  <a:srgbClr val="00B0F0"/>
                </a:solidFill>
              </a:rPr>
              <a:t>veerakumar2052004@gmail.com</a:t>
            </a:r>
            <a:endParaRPr lang="en-US" dirty="0">
              <a:solidFill>
                <a:srgbClr val="00B0F0"/>
              </a:solidFill>
            </a:endParaRPr>
          </a:p>
          <a:p>
            <a:pPr algn="ctr"/>
            <a:r>
              <a:rPr lang="en-US" sz="1400" dirty="0"/>
              <a:t>Guide</a:t>
            </a:r>
            <a:r>
              <a:rPr lang="en-US" dirty="0"/>
              <a:t>:</a:t>
            </a:r>
            <a:r>
              <a:rPr lang="en-US" sz="1800" dirty="0">
                <a:effectLst/>
                <a:latin typeface="Calibri" panose="020F0502020204030204" pitchFamily="34" charset="0"/>
                <a:ea typeface="Calibri" panose="020F0502020204030204" pitchFamily="34" charset="0"/>
                <a:cs typeface="Times New Roman" panose="02020603050405020304" pitchFamily="18" charset="0"/>
              </a:rPr>
              <a:t>(</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P.Raja</a:t>
            </a:r>
            <a:r>
              <a:rPr lang="en-US" sz="1800" dirty="0">
                <a:effectLst/>
                <a:latin typeface="Calibri" panose="020F0502020204030204" pitchFamily="34" charset="0"/>
                <a:ea typeface="Calibri" panose="020F0502020204030204" pitchFamily="34" charset="0"/>
                <a:cs typeface="Times New Roman" panose="02020603050405020304" pitchFamily="18" charset="0"/>
              </a:rPr>
              <a:t>, Master Trainer )</a:t>
            </a:r>
            <a:endParaRPr lang="en-US" dirty="0"/>
          </a:p>
          <a:p>
            <a:pPr algn="ctr"/>
            <a:endParaRPr lang="en-US" dirty="0"/>
          </a:p>
          <a:p>
            <a:pPr algn="ctr"/>
            <a:endParaRPr lang="en-US" sz="1400" dirty="0"/>
          </a:p>
          <a:p>
            <a:pPr algn="ctr"/>
            <a:endParaRPr lang="en-US" dirty="0"/>
          </a:p>
          <a:p>
            <a:pPr algn="ctr"/>
            <a:endParaRPr lang="en-US" sz="1400" dirty="0"/>
          </a:p>
        </p:txBody>
      </p:sp>
      <p:pic>
        <p:nvPicPr>
          <p:cNvPr id="4" name="Audio 3">
            <a:hlinkClick r:id="" action="ppaction://media"/>
          </p:cNvPr>
          <p:cNvPicPr>
            <a:picLocks noChangeAspect="1"/>
          </p:cNvPicPr>
          <p:nvPr>
            <a:audioFile r:link="rId7"/>
            <p:extLst>
              <p:ext uri="{DAA4B4D4-6D71-4841-9C94-3DE7FCFB9230}">
                <p14:media xmlns:p14="http://schemas.microsoft.com/office/powerpoint/2010/main" r:embed="rId8"/>
              </p:ext>
            </p:extLst>
          </p:nvPr>
        </p:nvPicPr>
        <p:blipFill>
          <a:blip r:embed="rId9"/>
          <a:srcRect l="-184528" t="-81922" r="-184528" b="-81922"/>
          <a:stretch>
            <a:fillRect/>
          </a:stretch>
        </p:blipFill>
        <p:spPr>
          <a:xfrm>
            <a:off x="6858000" y="3857625"/>
            <a:ext cx="2286000" cy="12858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4192"/>
    </mc:Choice>
    <mc:Fallback>
      <p:transition spd="slow" advTm="141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Arial" panose="020B0604020202020204" pitchFamily="34" charset="0"/>
                <a:cs typeface="Arial" panose="020B0604020202020204" pitchFamily="34" charset="0"/>
              </a:rPr>
              <a:t>Future Scope</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p:cNvSpPr txBox="1"/>
          <p:nvPr/>
        </p:nvSpPr>
        <p:spPr>
          <a:xfrm>
            <a:off x="560438" y="1174402"/>
            <a:ext cx="5058697" cy="3107690"/>
          </a:xfrm>
          <a:prstGeom prst="rect">
            <a:avLst/>
          </a:prstGeom>
          <a:noFill/>
        </p:spPr>
        <p:txBody>
          <a:bodyPr wrap="square">
            <a:spAutoFit/>
          </a:bodyPr>
          <a:lstStyle/>
          <a:p>
            <a:pPr marL="0" indent="0">
              <a:buNone/>
            </a:pPr>
            <a:r>
              <a:rPr lang="en-US" altLang="en-IN" dirty="0"/>
              <a:t>1.</a:t>
            </a:r>
            <a:r>
              <a:rPr lang="en-IN" dirty="0"/>
              <a:t> Implement machine learning models to predict future sales trends and product demand.</a:t>
            </a:r>
            <a:endParaRPr lang="en-IN" dirty="0"/>
          </a:p>
          <a:p>
            <a:pPr marL="342900" indent="-342900">
              <a:buAutoNum type="arabicPeriod"/>
            </a:pPr>
            <a:endParaRPr lang="en-IN" dirty="0"/>
          </a:p>
          <a:p>
            <a:pPr marL="0" indent="0">
              <a:buNone/>
            </a:pPr>
            <a:r>
              <a:rPr lang="en-US" altLang="en-IN" dirty="0"/>
              <a:t>2.</a:t>
            </a:r>
            <a:r>
              <a:rPr lang="en-IN" dirty="0"/>
              <a:t>Integrate customer segmentation for personalized marketing and recommendations.</a:t>
            </a:r>
            <a:endParaRPr lang="en-IN" dirty="0"/>
          </a:p>
          <a:p>
            <a:pPr marL="342900" indent="-342900">
              <a:buAutoNum type="arabicPeriod"/>
            </a:pPr>
            <a:endParaRPr lang="en-IN" dirty="0"/>
          </a:p>
          <a:p>
            <a:pPr marL="0" indent="0">
              <a:buNone/>
            </a:pPr>
            <a:r>
              <a:rPr lang="en-US" altLang="en-IN" dirty="0"/>
              <a:t>3.</a:t>
            </a:r>
            <a:r>
              <a:rPr lang="en-IN" dirty="0"/>
              <a:t>Add real-time analytics to track and optimize sales and inventory performance.</a:t>
            </a:r>
            <a:endParaRPr lang="en-IN" dirty="0"/>
          </a:p>
          <a:p>
            <a:pPr marL="342900" indent="-342900">
              <a:buAutoNum type="arabicPeriod"/>
            </a:pPr>
            <a:endParaRPr lang="en-IN" dirty="0"/>
          </a:p>
          <a:p>
            <a:pPr marL="0" indent="0">
              <a:buNone/>
            </a:pPr>
            <a:r>
              <a:rPr lang="en-US" altLang="en-IN" dirty="0"/>
              <a:t>4.</a:t>
            </a:r>
            <a:r>
              <a:rPr lang="en-IN" dirty="0"/>
              <a:t>Use sentiment analysis on customer reviews to gain deeper insights into product satisfaction.</a:t>
            </a:r>
            <a:endParaRPr lang="en-IN" dirty="0"/>
          </a:p>
          <a:p>
            <a:pPr marL="342900" indent="-342900">
              <a:buAutoNum type="arabicPeriod"/>
            </a:pPr>
            <a:endParaRPr lang="en-IN" dirty="0"/>
          </a:p>
          <a:p>
            <a:pPr marL="0" indent="0">
              <a:buNone/>
            </a:pPr>
            <a:r>
              <a:rPr lang="en-US" altLang="en-IN" dirty="0"/>
              <a:t>5.</a:t>
            </a:r>
            <a:r>
              <a:rPr lang="en-IN" dirty="0"/>
              <a:t> Expand analysis to include multi-channel sales data for a comprehensive sales performance overview.</a:t>
            </a:r>
            <a:endParaRPr lang="en-IN"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p:cNvSpPr txBox="1"/>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lgn="ctr">
              <a:spcBef>
                <a:spcPts val="600"/>
              </a:spcBef>
            </a:pPr>
            <a:r>
              <a:rPr lang="en-US" sz="3000" b="1"/>
              <a:t>Thank you!</a:t>
            </a:r>
            <a:endParaRPr lang="en-US" sz="3000" b="1"/>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5" name="TextBox 1174"/>
          <p:cNvSpPr txBox="1"/>
          <p:nvPr/>
        </p:nvSpPr>
        <p:spPr>
          <a:xfrm>
            <a:off x="366152" y="598433"/>
            <a:ext cx="4624216"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dirty="0">
                <a:solidFill>
                  <a:srgbClr val="002060"/>
                </a:solidFill>
                <a:latin typeface="Arial" panose="020B0604020202020204" pitchFamily="34" charset="0"/>
                <a:cs typeface="Arial" panose="020B0604020202020204" pitchFamily="34" charset="0"/>
              </a:rPr>
              <a:t>OUTLINE</a:t>
            </a:r>
            <a:endParaRPr lang="en-US" sz="900" b="1" dirty="0"/>
          </a:p>
        </p:txBody>
      </p:sp>
      <p:sp>
        <p:nvSpPr>
          <p:cNvPr id="4" name="TextBox 3"/>
          <p:cNvSpPr txBox="1"/>
          <p:nvPr/>
        </p:nvSpPr>
        <p:spPr>
          <a:xfrm>
            <a:off x="654158" y="1060098"/>
            <a:ext cx="6935087" cy="3331810"/>
          </a:xfrm>
          <a:prstGeom prst="rect">
            <a:avLst/>
          </a:prstGeom>
          <a:noFill/>
        </p:spPr>
        <p:txBody>
          <a:bodyPr wrap="square">
            <a:spAutoFit/>
          </a:bodyPr>
          <a:lstStyle/>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solidFill>
                  <a:schemeClr val="tx1"/>
                </a:solidFill>
                <a:effectLst/>
                <a:latin typeface="+mj-lt"/>
                <a:ea typeface="Times New Roman" panose="02020603050405020304" pitchFamily="18" charset="0"/>
                <a:cs typeface="Times New Roman" panose="02020603050405020304" pitchFamily="18" charset="0"/>
              </a:rPr>
              <a:t>Abstract of the Project</a:t>
            </a:r>
            <a:endParaRPr lang="en-IN" sz="1800" dirty="0">
              <a:solidFill>
                <a:schemeClr val="tx1"/>
              </a:solidFill>
              <a:latin typeface="+mj-lt"/>
              <a:ea typeface="Times New Roman" panose="02020603050405020304" pitchFamily="18" charset="0"/>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panose="020B0604020202020204"/>
              </a:rPr>
              <a:t>Problem Statement</a:t>
            </a:r>
            <a:endParaRPr lang="en-US"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panose="020B0604020202020204"/>
              </a:rPr>
              <a:t>Proposed Solution</a:t>
            </a:r>
            <a:endParaRPr lang="en-US"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mn-lt"/>
              </a:rPr>
              <a:t>System Architecture</a:t>
            </a:r>
            <a:endParaRPr lang="en-US" sz="1800" dirty="0">
              <a:latin typeface="+mj-lt"/>
              <a:ea typeface="+mn-lt"/>
              <a:cs typeface="Calibri" panose="020F0502020204030204"/>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panose="020B0604020202020204"/>
              </a:rPr>
              <a:t>Live Demo of the Project</a:t>
            </a:r>
            <a:endParaRPr lang="en-US" sz="1800" dirty="0">
              <a:latin typeface="+mj-lt"/>
              <a:ea typeface="+mn-lt"/>
              <a:cs typeface="Arial" panose="020B0604020202020204"/>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panose="020B0604020202020204"/>
              </a:rPr>
              <a:t>Embedded</a:t>
            </a:r>
            <a:r>
              <a:rPr lang="en-US" sz="1800" dirty="0">
                <a:latin typeface="+mj-lt"/>
                <a:ea typeface="+mn-lt"/>
              </a:rPr>
              <a:t> Video of Project</a:t>
            </a:r>
            <a:endParaRPr lang="en-US"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IN" sz="1800" dirty="0">
                <a:latin typeface="+mj-lt"/>
                <a:ea typeface="+mn-lt"/>
                <a:cs typeface="Arial" panose="020B0604020202020204"/>
              </a:rPr>
              <a:t>Conclusion</a:t>
            </a:r>
            <a:endParaRPr lang="en-IN"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panose="020B0604020202020204"/>
              </a:rPr>
              <a:t>Future Scope</a:t>
            </a:r>
            <a:endParaRPr lang="en-US" sz="1800" dirty="0">
              <a:latin typeface="+mj-lt"/>
              <a:ea typeface="+mn-lt"/>
              <a:cs typeface="Arial" panose="020B0604020202020204"/>
            </a:endParaRPr>
          </a:p>
        </p:txBody>
      </p:sp>
      <p:pic>
        <p:nvPicPr>
          <p:cNvPr id="2" name="Audio 1">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rcRect l="-184528" t="-81922" r="-184528" b="-81922"/>
          <a:stretch>
            <a:fillRect/>
          </a:stretch>
        </p:blipFill>
        <p:spPr>
          <a:xfrm>
            <a:off x="6858000" y="3857625"/>
            <a:ext cx="2286000" cy="12858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369"/>
    </mc:Choice>
    <mc:Fallback>
      <p:transition spd="slow" advTm="33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Arial" panose="020B0604020202020204" pitchFamily="34" charset="0"/>
                <a:cs typeface="Arial" panose="020B0604020202020204" pitchFamily="34" charset="0"/>
              </a:rPr>
              <a:t>Abstract</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p:cNvSpPr txBox="1"/>
          <p:nvPr/>
        </p:nvSpPr>
        <p:spPr>
          <a:xfrm>
            <a:off x="471948" y="1187245"/>
            <a:ext cx="8360352" cy="1599565"/>
          </a:xfrm>
          <a:prstGeom prst="rect">
            <a:avLst/>
          </a:prstGeom>
          <a:noFill/>
        </p:spPr>
        <p:txBody>
          <a:bodyPr wrap="square">
            <a:spAutoFit/>
          </a:bodyPr>
          <a:lstStyle/>
          <a:p>
            <a:r>
              <a:rPr lang="en-US"/>
              <a:t>This project analyzes e-commerce sales data to identify trends, revenue-driving products, and seasonal sales patterns. Using Python libraries, the data is preprocessed to ensure accuracy and completeness, and metrics such as total sales and revenue per product are calculated. Key findings highlight the top revenue-generating products and categories, the influence of seasonal trends on monthly sales, and customer engagement through reviews. Visualizations such as bar charts, scatter plots, and pie charts provide clear insights. Based on the analysis, recommendations are provided to optimize product offerings, improve sales strategies, and enhance customer satisfaction.</a:t>
            </a:r>
            <a:endParaRPr lang="en-US"/>
          </a:p>
        </p:txBody>
      </p:sp>
      <p:grpSp>
        <p:nvGrpSpPr>
          <p:cNvPr id="5" name="Group 4"/>
          <p:cNvGrpSpPr/>
          <p:nvPr/>
        </p:nvGrpSpPr>
        <p:grpSpPr>
          <a:xfrm>
            <a:off x="3043191" y="2749251"/>
            <a:ext cx="2826667" cy="1815882"/>
            <a:chOff x="5001834" y="864388"/>
            <a:chExt cx="3986766" cy="3986766"/>
          </a:xfrm>
        </p:grpSpPr>
        <p:pic>
          <p:nvPicPr>
            <p:cNvPr id="6" name="Picture 5" descr="A screenshot of a device&#10;&#10;Description automatically generated"/>
            <p:cNvPicPr>
              <a:picLocks noChangeAspect="1"/>
            </p:cNvPicPr>
            <p:nvPr/>
          </p:nvPicPr>
          <p:blipFill>
            <a:blip r:embed="rId1"/>
            <a:stretch>
              <a:fillRect/>
            </a:stretch>
          </p:blipFill>
          <p:spPr>
            <a:xfrm>
              <a:off x="5001834" y="864388"/>
              <a:ext cx="3986766" cy="3986766"/>
            </a:xfrm>
            <a:prstGeom prst="rect">
              <a:avLst/>
            </a:prstGeom>
          </p:spPr>
        </p:pic>
        <p:pic>
          <p:nvPicPr>
            <p:cNvPr id="7" name="Picture 6" descr="Businessman fist on chin"/>
            <p:cNvPicPr>
              <a:picLocks noChangeAspect="1"/>
            </p:cNvPicPr>
            <p:nvPr/>
          </p:nvPicPr>
          <p:blipFill rotWithShape="1">
            <a:blip r:embed="rId2"/>
            <a:srcRect b="62888"/>
            <a:stretch>
              <a:fillRect/>
            </a:stretch>
          </p:blipFill>
          <p:spPr>
            <a:xfrm flipH="1">
              <a:off x="6478945" y="2680677"/>
              <a:ext cx="1647824" cy="2016369"/>
            </a:xfrm>
            <a:prstGeom prst="rect">
              <a:avLst/>
            </a:prstGeom>
          </p:spPr>
        </p:pic>
      </p:grpSp>
      <p:pic>
        <p:nvPicPr>
          <p:cNvPr id="3" name="Audio 2">
            <a:hlinkClick r:id="" action="ppaction://media"/>
          </p:cNvPr>
          <p:cNvPicPr>
            <a:picLocks noChangeAspect="1"/>
          </p:cNvPicPr>
          <p:nvPr>
            <a:audioFile r:link="rId3"/>
            <p:extLst>
              <p:ext uri="{DAA4B4D4-6D71-4841-9C94-3DE7FCFB9230}">
                <p14:media xmlns:p14="http://schemas.microsoft.com/office/powerpoint/2010/main" r:embed="rId4"/>
              </p:ext>
            </p:extLst>
          </p:nvPr>
        </p:nvPicPr>
        <p:blipFill>
          <a:blip r:embed="rId5"/>
          <a:srcRect l="-184528" t="-81922" r="-184528" b="-81922"/>
          <a:stretch>
            <a:fillRect/>
          </a:stretch>
        </p:blipFill>
        <p:spPr>
          <a:xfrm>
            <a:off x="6858000" y="3857625"/>
            <a:ext cx="2286000" cy="12858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3680"/>
    </mc:Choice>
    <mc:Fallback>
      <p:transition spd="slow" advTm="136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b="1">
                <a:solidFill>
                  <a:srgbClr val="002060"/>
                </a:solidFill>
                <a:latin typeface="Arial" panose="020B0604020202020204" pitchFamily="34" charset="0"/>
                <a:cs typeface="Arial" panose="020B0604020202020204" pitchFamily="34" charset="0"/>
              </a:rPr>
              <a:t>Problem</a:t>
            </a:r>
            <a:r>
              <a:rPr lang="en-US" sz="1400" b="1">
                <a:solidFill>
                  <a:schemeClr val="accent1"/>
                </a:solidFill>
                <a:latin typeface="Arial" panose="020B0604020202020204" pitchFamily="34" charset="0"/>
                <a:cs typeface="Arial" panose="020B0604020202020204" pitchFamily="34" charset="0"/>
              </a:rPr>
              <a:t> </a:t>
            </a:r>
            <a:r>
              <a:rPr lang="en-US" sz="2400" b="1">
                <a:solidFill>
                  <a:srgbClr val="002060"/>
                </a:solidFill>
                <a:latin typeface="Arial" panose="020B0604020202020204" pitchFamily="34" charset="0"/>
                <a:cs typeface="Arial" panose="020B0604020202020204" pitchFamily="34" charset="0"/>
              </a:rPr>
              <a:t>Statement</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p:cNvSpPr txBox="1"/>
          <p:nvPr/>
        </p:nvSpPr>
        <p:spPr>
          <a:xfrm>
            <a:off x="545690" y="1075424"/>
            <a:ext cx="7728155" cy="1814830"/>
          </a:xfrm>
          <a:prstGeom prst="rect">
            <a:avLst/>
          </a:prstGeom>
          <a:noFill/>
        </p:spPr>
        <p:txBody>
          <a:bodyPr wrap="square">
            <a:spAutoFit/>
          </a:bodyPr>
          <a:lstStyle/>
          <a:p>
            <a:r>
              <a:rPr lang="en-US"/>
              <a:t>In a highly competitive e-commerce environment, identifying which products and categories drive the most revenue and understanding seasonal sales trends are crucial for maximizing profitability and customer satisfaction. However, the large volume of sales data often lacks clarity without targeted analysis, making it challenging for stakeholders to make informed decisions. This project aims to analyze e-commerce sales data to uncover trends, determine top-performing products and categories, assess the impact of customer reviews on sales, and identify seasonal variations. The insights derived will guide strategic decisions to optimize inventory, marketing, and product offerings.</a:t>
            </a:r>
            <a:endParaRPr lang="en-US"/>
          </a:p>
        </p:txBody>
      </p:sp>
      <p:grpSp>
        <p:nvGrpSpPr>
          <p:cNvPr id="5" name="Group 4"/>
          <p:cNvGrpSpPr/>
          <p:nvPr/>
        </p:nvGrpSpPr>
        <p:grpSpPr>
          <a:xfrm>
            <a:off x="3410929" y="2907551"/>
            <a:ext cx="1997676" cy="1565446"/>
            <a:chOff x="4578211" y="760307"/>
            <a:chExt cx="4510006" cy="3741355"/>
          </a:xfrm>
        </p:grpSpPr>
        <p:pic>
          <p:nvPicPr>
            <p:cNvPr id="6" name="Picture 5" descr="A purple question mark with gears&#10;&#10;Description automatically generated"/>
            <p:cNvPicPr>
              <a:picLocks noChangeAspect="1"/>
            </p:cNvPicPr>
            <p:nvPr/>
          </p:nvPicPr>
          <p:blipFill rotWithShape="1">
            <a:blip r:embed="rId1"/>
            <a:srcRect l="11111" t="10028" r="10940" b="11567"/>
            <a:stretch>
              <a:fillRect/>
            </a:stretch>
          </p:blipFill>
          <p:spPr>
            <a:xfrm>
              <a:off x="5486396" y="760307"/>
              <a:ext cx="3601821" cy="3622886"/>
            </a:xfrm>
            <a:prstGeom prst="rect">
              <a:avLst/>
            </a:prstGeom>
          </p:spPr>
        </p:pic>
        <p:pic>
          <p:nvPicPr>
            <p:cNvPr id="7" name="Picture 6" descr="Businessman with clipboard"/>
            <p:cNvPicPr>
              <a:picLocks noChangeAspect="1"/>
            </p:cNvPicPr>
            <p:nvPr/>
          </p:nvPicPr>
          <p:blipFill rotWithShape="1">
            <a:blip r:embed="rId2"/>
            <a:srcRect b="60168"/>
            <a:stretch>
              <a:fillRect/>
            </a:stretch>
          </p:blipFill>
          <p:spPr>
            <a:xfrm>
              <a:off x="4578211" y="2188308"/>
              <a:ext cx="2340981" cy="2313354"/>
            </a:xfrm>
            <a:prstGeom prst="rect">
              <a:avLst/>
            </a:prstGeom>
          </p:spPr>
        </p:pic>
      </p:grpSp>
      <p:pic>
        <p:nvPicPr>
          <p:cNvPr id="3" name="Audio 2">
            <a:hlinkClick r:id="" action="ppaction://media"/>
          </p:cNvPr>
          <p:cNvPicPr>
            <a:picLocks noChangeAspect="1"/>
          </p:cNvPicPr>
          <p:nvPr>
            <a:audioFile r:link="rId3"/>
            <p:extLst>
              <p:ext uri="{DAA4B4D4-6D71-4841-9C94-3DE7FCFB9230}">
                <p14:media xmlns:p14="http://schemas.microsoft.com/office/powerpoint/2010/main" r:embed="rId4"/>
              </p:ext>
            </p:extLst>
          </p:nvPr>
        </p:nvPicPr>
        <p:blipFill>
          <a:blip r:embed="rId5"/>
          <a:srcRect l="-184528" t="-81922" r="-184528" b="-81922"/>
          <a:stretch>
            <a:fillRect/>
          </a:stretch>
        </p:blipFill>
        <p:spPr>
          <a:xfrm>
            <a:off x="6858000" y="3857625"/>
            <a:ext cx="2286000" cy="12858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1760"/>
    </mc:Choice>
    <mc:Fallback>
      <p:transition spd="slow" advTm="117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Arial" panose="020B0604020202020204" pitchFamily="34" charset="0"/>
                <a:cs typeface="Arial" panose="020B0604020202020204" pitchFamily="34" charset="0"/>
              </a:rPr>
              <a:t>Proposed Solution</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p:cNvSpPr txBox="1"/>
          <p:nvPr/>
        </p:nvSpPr>
        <p:spPr>
          <a:xfrm>
            <a:off x="567690" y="1017905"/>
            <a:ext cx="8119110" cy="3394710"/>
          </a:xfrm>
          <a:prstGeom prst="rect">
            <a:avLst/>
          </a:prstGeom>
          <a:noFill/>
        </p:spPr>
        <p:txBody>
          <a:bodyPr wrap="square">
            <a:noAutofit/>
          </a:bodyPr>
          <a:lstStyle/>
          <a:p>
            <a:pPr marL="342900" indent="-342900">
              <a:buAutoNum type="arabicPeriod"/>
            </a:pPr>
            <a:r>
              <a:rPr lang="en-IN"/>
              <a:t> Comprehensive Data Analysis: Conduct in-depth data exploration and preprocessing to ensure accuracy and reliability. Aggregate key metrics, such as total sales, revenue, and review counts, for each product and category.</a:t>
            </a:r>
            <a:endParaRPr lang="en-IN"/>
          </a:p>
          <a:p>
            <a:pPr marL="342900" indent="-342900">
              <a:buAutoNum type="arabicPeriod"/>
            </a:pPr>
            <a:endParaRPr lang="en-IN"/>
          </a:p>
          <a:p>
            <a:pPr marL="342900" indent="-342900">
              <a:buAutoNum type="arabicPeriod"/>
            </a:pPr>
            <a:endParaRPr lang="en-IN"/>
          </a:p>
          <a:p>
            <a:pPr marL="342900" indent="-342900">
              <a:buAutoNum type="arabicPeriod"/>
            </a:pPr>
            <a:r>
              <a:rPr lang="en-IN"/>
              <a:t> Insightful Visualizations: Create visualizations (e.g., bar charts, pie charts, and line plots) to easily interpret trends, seasonal sales patterns, and category performance, making complex data understandable for stakeholders.</a:t>
            </a:r>
            <a:endParaRPr lang="en-IN"/>
          </a:p>
          <a:p>
            <a:pPr marL="342900" indent="-342900">
              <a:buAutoNum type="arabicPeriod"/>
            </a:pPr>
            <a:endParaRPr lang="en-IN"/>
          </a:p>
          <a:p>
            <a:pPr marL="342900" indent="-342900">
              <a:buAutoNum type="arabicPeriod"/>
            </a:pPr>
            <a:endParaRPr lang="en-IN"/>
          </a:p>
          <a:p>
            <a:pPr marL="342900" indent="-342900">
              <a:buAutoNum type="arabicPeriod"/>
            </a:pPr>
            <a:r>
              <a:rPr lang="en-IN"/>
              <a:t> Strategic Recommendations: Based on analysis, provide actionable recommendations for optimizing inventory, adjusting marketing strategies, and enhancing customer engagement, tailored to maximize sales and profitability for high-performing products and underperforming categories.</a:t>
            </a:r>
            <a:endParaRPr lang="en-IN"/>
          </a:p>
        </p:txBody>
      </p:sp>
      <p:pic>
        <p:nvPicPr>
          <p:cNvPr id="3" name="Audio 2">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rcRect l="-184528" t="-81922" r="-184528" b="-81922"/>
          <a:stretch>
            <a:fillRect/>
          </a:stretch>
        </p:blipFill>
        <p:spPr>
          <a:xfrm>
            <a:off x="6858000" y="3857625"/>
            <a:ext cx="2286000" cy="12858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1123"/>
    </mc:Choice>
    <mc:Fallback>
      <p:transition spd="slow" advTm="111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p:cNvSpPr>
            <a:spLocks noGrp="1"/>
          </p:cNvSpPr>
          <p:nvPr>
            <p:ph type="title"/>
          </p:nvPr>
        </p:nvSpPr>
        <p:spPr>
          <a:xfrm>
            <a:off x="311150" y="444500"/>
            <a:ext cx="8521700" cy="573088"/>
          </a:xfrm>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Arial" panose="020B0604020202020204" pitchFamily="34" charset="0"/>
                <a:cs typeface="Arial" panose="020B0604020202020204" pitchFamily="34" charset="0"/>
              </a:rPr>
              <a:t>System Architecture</a:t>
            </a:r>
            <a:endParaRPr lang="en-US" sz="2400" b="1">
              <a:solidFill>
                <a:srgbClr val="002060"/>
              </a:solidFill>
              <a:latin typeface="Arial" panose="020B0604020202020204" pitchFamily="34" charset="0"/>
              <a:cs typeface="Arial" panose="020B0604020202020204" pitchFamily="34" charset="0"/>
            </a:endParaRPr>
          </a:p>
        </p:txBody>
      </p:sp>
      <p:sp>
        <p:nvSpPr>
          <p:cNvPr id="4" name="TextBox 3"/>
          <p:cNvSpPr txBox="1"/>
          <p:nvPr/>
        </p:nvSpPr>
        <p:spPr>
          <a:xfrm>
            <a:off x="634365" y="889000"/>
            <a:ext cx="8141335" cy="6154420"/>
          </a:xfrm>
          <a:prstGeom prst="rect">
            <a:avLst/>
          </a:prstGeom>
          <a:noFill/>
        </p:spPr>
        <p:txBody>
          <a:bodyPr wrap="square">
            <a:noAutofit/>
          </a:bodyPr>
          <a:lstStyle/>
          <a:p>
            <a:pPr marL="342900" indent="-342900">
              <a:buAutoNum type="arabicPeriod"/>
            </a:pPr>
            <a:r>
              <a:rPr lang="en-IN"/>
              <a:t> Data Ingestion Layer:</a:t>
            </a:r>
            <a:endParaRPr lang="en-IN"/>
          </a:p>
          <a:p>
            <a:pPr marL="342900" indent="-342900">
              <a:buAutoNum type="arabicPeriod"/>
            </a:pPr>
            <a:endParaRPr lang="en-IN"/>
          </a:p>
          <a:p>
            <a:pPr marL="0" indent="0">
              <a:buNone/>
            </a:pPr>
            <a:r>
              <a:rPr lang="en-IN"/>
              <a:t>Collect e-commerce sales data from structured sources like CSV files, databases, or APIs.</a:t>
            </a:r>
            <a:endParaRPr lang="en-IN"/>
          </a:p>
          <a:p>
            <a:pPr marL="0" indent="0">
              <a:buNone/>
            </a:pPr>
            <a:r>
              <a:rPr lang="en-IN"/>
              <a:t>Load data into a central data storage environment (e.g., a local system or cloud storage) for processing and analysis.</a:t>
            </a:r>
            <a:endParaRPr lang="en-IN"/>
          </a:p>
          <a:p>
            <a:pPr marL="342900" indent="-342900">
              <a:buAutoNum type="arabicPeriod"/>
            </a:pPr>
            <a:endParaRPr lang="en-IN"/>
          </a:p>
          <a:p>
            <a:pPr marL="0" indent="0">
              <a:buNone/>
            </a:pPr>
            <a:r>
              <a:rPr lang="en-US" altLang="en-IN"/>
              <a:t>2.</a:t>
            </a:r>
            <a:r>
              <a:rPr lang="en-IN"/>
              <a:t> Data Processing and Analytics Layer:</a:t>
            </a:r>
            <a:endParaRPr lang="en-IN"/>
          </a:p>
          <a:p>
            <a:pPr marL="0" indent="0">
              <a:buNone/>
            </a:pPr>
            <a:endParaRPr lang="en-IN"/>
          </a:p>
          <a:p>
            <a:pPr marL="0" indent="0">
              <a:buNone/>
            </a:pPr>
            <a:r>
              <a:rPr lang="en-IN"/>
              <a:t>Use Python libraries like Pandas for data preprocessing, cleaning, and feature engineering.</a:t>
            </a:r>
            <a:endParaRPr lang="en-IN"/>
          </a:p>
          <a:p>
            <a:pPr marL="0" indent="0">
              <a:buNone/>
            </a:pPr>
            <a:r>
              <a:rPr lang="en-IN"/>
              <a:t>Perform data aggregation, calculate metrics (total sales, revenue), and filter high-performing products and categories.</a:t>
            </a:r>
            <a:endParaRPr lang="en-IN"/>
          </a:p>
          <a:p>
            <a:pPr marL="0" indent="0">
              <a:buNone/>
            </a:pPr>
            <a:endParaRPr lang="en-US" altLang="en-IN"/>
          </a:p>
          <a:p>
            <a:pPr marL="0" indent="0">
              <a:buNone/>
            </a:pPr>
            <a:r>
              <a:rPr lang="en-US" altLang="en-IN"/>
              <a:t>3.</a:t>
            </a:r>
            <a:r>
              <a:rPr lang="en-IN"/>
              <a:t>Insights and Reporting Layer:</a:t>
            </a:r>
            <a:endParaRPr lang="en-IN"/>
          </a:p>
          <a:p>
            <a:pPr marL="0" indent="0">
              <a:buNone/>
            </a:pPr>
            <a:endParaRPr lang="en-IN"/>
          </a:p>
          <a:p>
            <a:pPr marL="0" indent="0">
              <a:buNone/>
            </a:pPr>
            <a:r>
              <a:rPr lang="en-IN"/>
              <a:t>Display the final visualizations and analytics results in a report or dashboard format.</a:t>
            </a:r>
            <a:endParaRPr lang="en-IN"/>
          </a:p>
          <a:p>
            <a:pPr marL="0" indent="0">
              <a:buNone/>
            </a:pPr>
            <a:r>
              <a:rPr lang="en-IN"/>
              <a:t>Summarize key insights and recommendations based on the analysis, providing actionable information for business stakeholders</a:t>
            </a:r>
            <a:endParaRPr lang="en-IN"/>
          </a:p>
        </p:txBody>
      </p:sp>
      <p:pic>
        <p:nvPicPr>
          <p:cNvPr id="2" name="Audio 1">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rcRect l="-184528" t="-81922" r="-184528" b="-81922"/>
          <a:stretch>
            <a:fillRect/>
          </a:stretch>
        </p:blipFill>
        <p:spPr>
          <a:xfrm>
            <a:off x="7211695" y="3857625"/>
            <a:ext cx="2286000" cy="12858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570"/>
    </mc:Choice>
    <mc:Fallback>
      <p:transition spd="slow" advTm="25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445025"/>
            <a:ext cx="8520600" cy="461665"/>
          </a:xfrm>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dirty="0">
                <a:solidFill>
                  <a:srgbClr val="002060"/>
                </a:solidFill>
                <a:latin typeface="Arial" panose="020B0604020202020204" pitchFamily="34" charset="0"/>
                <a:cs typeface="Arial" panose="020B0604020202020204" pitchFamily="34" charset="0"/>
              </a:rPr>
              <a:t>Live Demo of Project</a:t>
            </a:r>
            <a:endParaRPr lang="en-IN" sz="2400" b="1" dirty="0">
              <a:solidFill>
                <a:srgbClr val="002060"/>
              </a:solidFill>
              <a:latin typeface="Arial" panose="020B0604020202020204" pitchFamily="34" charset="0"/>
              <a:cs typeface="Arial" panose="020B0604020202020204" pitchFamily="34" charset="0"/>
            </a:endParaRPr>
          </a:p>
        </p:txBody>
      </p:sp>
      <p:sp>
        <p:nvSpPr>
          <p:cNvPr id="10" name="TextBox 9"/>
          <p:cNvSpPr txBox="1"/>
          <p:nvPr/>
        </p:nvSpPr>
        <p:spPr>
          <a:xfrm>
            <a:off x="494070" y="1334820"/>
            <a:ext cx="7910525" cy="3107690"/>
          </a:xfrm>
          <a:prstGeom prst="rect">
            <a:avLst/>
          </a:prstGeom>
          <a:noFill/>
        </p:spPr>
        <p:txBody>
          <a:bodyPr wrap="square">
            <a:spAutoFit/>
          </a:bodyPr>
          <a:lstStyle/>
          <a:p>
            <a:pPr marL="0" indent="0">
              <a:buNone/>
            </a:pPr>
            <a:r>
              <a:rPr lang="en-US" altLang="en-IN"/>
              <a:t>1.</a:t>
            </a:r>
            <a:r>
              <a:rPr lang="en-IN"/>
              <a:t>Introduce the project’s goal: Analyzing e-commerce sales data to uncover trends and top revenue-generating products.</a:t>
            </a:r>
            <a:endParaRPr lang="en-IN"/>
          </a:p>
          <a:p>
            <a:pPr marL="0" indent="0">
              <a:buNone/>
            </a:pPr>
            <a:endParaRPr lang="en-IN"/>
          </a:p>
          <a:p>
            <a:pPr marL="0" indent="0">
              <a:buNone/>
            </a:pPr>
            <a:r>
              <a:rPr lang="en-US" altLang="en-IN"/>
              <a:t>2.</a:t>
            </a:r>
            <a:r>
              <a:rPr lang="en-IN"/>
              <a:t>Show data preprocessing: Demonstrate cleaning and feature engineering steps, including calculating total sales and revenue.</a:t>
            </a:r>
            <a:endParaRPr lang="en-IN"/>
          </a:p>
          <a:p>
            <a:pPr marL="342900" indent="-342900">
              <a:buAutoNum type="arabicPeriod"/>
            </a:pPr>
            <a:endParaRPr lang="en-IN"/>
          </a:p>
          <a:p>
            <a:pPr marL="0" indent="0">
              <a:buNone/>
            </a:pPr>
            <a:r>
              <a:rPr lang="en-US" altLang="en-IN"/>
              <a:t>3.</a:t>
            </a:r>
            <a:r>
              <a:rPr lang="en-IN"/>
              <a:t> Present key visualizations: Display charts for top products, category performance, and monthly sales trends.</a:t>
            </a:r>
            <a:endParaRPr lang="en-IN"/>
          </a:p>
          <a:p>
            <a:pPr marL="342900" indent="-342900">
              <a:buAutoNum type="arabicPeriod"/>
            </a:pPr>
            <a:endParaRPr lang="en-IN"/>
          </a:p>
          <a:p>
            <a:pPr marL="0" indent="0">
              <a:buNone/>
            </a:pPr>
            <a:r>
              <a:rPr lang="en-US" altLang="en-IN"/>
              <a:t>4.</a:t>
            </a:r>
            <a:r>
              <a:rPr lang="en-IN"/>
              <a:t> Summarize key insights: Highlight high-revenue products, seasonal peaks, and low-performing categories.</a:t>
            </a:r>
            <a:endParaRPr lang="en-IN"/>
          </a:p>
          <a:p>
            <a:pPr marL="342900" indent="-342900">
              <a:buAutoNum type="arabicPeriod"/>
            </a:pPr>
            <a:endParaRPr lang="en-IN"/>
          </a:p>
          <a:p>
            <a:pPr marL="0" indent="0">
              <a:buNone/>
            </a:pPr>
            <a:r>
              <a:rPr lang="en-US" altLang="en-IN"/>
              <a:t>5.</a:t>
            </a:r>
            <a:r>
              <a:rPr lang="en-IN"/>
              <a:t>Conclude with recommendations: Suggest strategies for inventory, marketing, and product focus based on findings.</a:t>
            </a:r>
            <a:endParaRPr lang="en-IN"/>
          </a:p>
        </p:txBody>
      </p:sp>
      <p:pic>
        <p:nvPicPr>
          <p:cNvPr id="3" name="Audio 2">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rcRect l="-184528" t="-81922" r="-184528" b="-81922"/>
          <a:stretch>
            <a:fillRect/>
          </a:stretch>
        </p:blipFill>
        <p:spPr>
          <a:xfrm>
            <a:off x="6858000" y="3857625"/>
            <a:ext cx="2286000" cy="12858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824"/>
    </mc:Choice>
    <mc:Fallback>
      <p:transition spd="slow" advTm="18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309740" y="375246"/>
            <a:ext cx="8520600" cy="461665"/>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r>
              <a:rPr lang="en-US" sz="2400" b="1">
                <a:solidFill>
                  <a:srgbClr val="002060"/>
                </a:solidFill>
                <a:latin typeface="Arial" panose="020B0604020202020204" pitchFamily="34" charset="0"/>
                <a:cs typeface="Arial" panose="020B0604020202020204" pitchFamily="34" charset="0"/>
              </a:rPr>
              <a:t>Video of Project Demo</a:t>
            </a:r>
            <a:endParaRPr lang="en-IN" sz="2400" b="1" dirty="0">
              <a:solidFill>
                <a:srgbClr val="002060"/>
              </a:solidFill>
              <a:latin typeface="Arial" panose="020B0604020202020204" pitchFamily="34" charset="0"/>
              <a:cs typeface="Arial" panose="020B0604020202020204" pitchFamily="34" charset="0"/>
            </a:endParaRPr>
          </a:p>
        </p:txBody>
      </p:sp>
      <p:pic>
        <p:nvPicPr>
          <p:cNvPr id="2" name="Audio 1">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rcRect l="-184528" t="-81922" r="-184528" b="-81922"/>
          <a:stretch>
            <a:fillRect/>
          </a:stretch>
        </p:blipFill>
        <p:spPr>
          <a:xfrm>
            <a:off x="6858000" y="3857625"/>
            <a:ext cx="2286000" cy="1285875"/>
          </a:xfrm>
          <a:prstGeom prst="rect">
            <a:avLst/>
          </a:prstGeom>
        </p:spPr>
      </p:pic>
      <p:pic>
        <p:nvPicPr>
          <p:cNvPr id="4" name="Picture 3" descr="Screenshot 2024-11-11 114453"/>
          <p:cNvPicPr>
            <a:picLocks noChangeAspect="1"/>
          </p:cNvPicPr>
          <p:nvPr/>
        </p:nvPicPr>
        <p:blipFill>
          <a:blip r:embed="rId4"/>
          <a:stretch>
            <a:fillRect/>
          </a:stretch>
        </p:blipFill>
        <p:spPr>
          <a:xfrm>
            <a:off x="309880" y="836930"/>
            <a:ext cx="8434705" cy="375348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255"/>
    </mc:Choice>
    <mc:Fallback>
      <p:transition spd="slow" advTm="12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Arial" panose="020B0604020202020204" pitchFamily="34" charset="0"/>
                <a:cs typeface="Arial" panose="020B0604020202020204" pitchFamily="34" charset="0"/>
              </a:rPr>
              <a:t>Conclusion</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p:cNvSpPr txBox="1"/>
          <p:nvPr/>
        </p:nvSpPr>
        <p:spPr>
          <a:xfrm>
            <a:off x="311785" y="1182370"/>
            <a:ext cx="8639810" cy="1863090"/>
          </a:xfrm>
          <a:prstGeom prst="rect">
            <a:avLst/>
          </a:prstGeom>
          <a:noFill/>
        </p:spPr>
        <p:txBody>
          <a:bodyPr wrap="square">
            <a:noAutofit/>
          </a:bodyPr>
          <a:lstStyle/>
          <a:p>
            <a:r>
              <a:rPr lang="en-US"/>
              <a:t>In conclusion, this project provided valuable insights into e-commerce sales trends, helping to identify high-performing products, top revenue-generating categories, and seasonal sales patterns. The analysis revealed that products like books and sports equipment are consistent revenue drivers, while categories such as kitchen appliances may benefit from targeted marketing or promotions. Seasonal trends showed peak sales in specific months, which can guide inventory and marketing strategies. By implementing the recommendations derived from these findings, the business can optimize product offerings, align promotional efforts with customer demand, and improve overall profitability.</a:t>
            </a:r>
            <a:endParaRPr lang="en-US"/>
          </a:p>
        </p:txBody>
      </p:sp>
      <p:pic>
        <p:nvPicPr>
          <p:cNvPr id="3" name="Audio 2">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rcRect l="-184528" t="-81922" r="-184528" b="-81922"/>
          <a:stretch>
            <a:fillRect/>
          </a:stretch>
        </p:blipFill>
        <p:spPr>
          <a:xfrm>
            <a:off x="6858000" y="3857625"/>
            <a:ext cx="2286000" cy="12858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9746"/>
    </mc:Choice>
    <mc:Fallback>
      <p:transition spd="slow" advTm="197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94eeb56d-118c-48c3-937f-7f05817f7373"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9921E1C5FD398A4287C0920180B68150" ma:contentTypeVersion="18" ma:contentTypeDescription="Create a new document." ma:contentTypeScope="" ma:versionID="26704334229d571494ec08df731579b2">
  <xsd:schema xmlns:xsd="http://www.w3.org/2001/XMLSchema" xmlns:xs="http://www.w3.org/2001/XMLSchema" xmlns:p="http://schemas.microsoft.com/office/2006/metadata/properties" xmlns:ns3="94eeb56d-118c-48c3-937f-7f05817f7373" xmlns:ns4="fe56e3b0-34a1-4d6f-a501-a0b2b7006a18" targetNamespace="http://schemas.microsoft.com/office/2006/metadata/properties" ma:root="true" ma:fieldsID="646583e16dee9c97f40ce908d27133ed" ns3:_="" ns4:_="">
    <xsd:import namespace="94eeb56d-118c-48c3-937f-7f05817f7373"/>
    <xsd:import namespace="fe56e3b0-34a1-4d6f-a501-a0b2b7006a18"/>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KeyPoints" minOccurs="0"/>
                <xsd:element ref="ns3:MediaServiceKeyPoints" minOccurs="0"/>
                <xsd:element ref="ns3:MediaServiceDateTaken" minOccurs="0"/>
                <xsd:element ref="ns3:MediaServiceAutoTags" minOccurs="0"/>
                <xsd:element ref="ns3:MediaServiceGenerationTime" minOccurs="0"/>
                <xsd:element ref="ns3:MediaServiceEventHashCode" minOccurs="0"/>
                <xsd:element ref="ns3:MediaServiceOCR" minOccurs="0"/>
                <xsd:element ref="ns3:MediaLengthInSeconds" minOccurs="0"/>
                <xsd:element ref="ns3:MediaServiceLocation" minOccurs="0"/>
                <xsd:element ref="ns3:_activity" minOccurs="0"/>
                <xsd:element ref="ns3:MediaServiceObjectDetectorVersions"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4eeb56d-118c-48c3-937f-7f05817f737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element name="MediaServiceObjectDetectorVersions" ma:index="23" nillable="true" ma:displayName="MediaServiceObjectDetectorVersions" ma:description="" ma:hidden="true" ma:indexed="true" ma:internalName="MediaServiceObjectDetectorVersions" ma:readOnly="true">
      <xsd:simpleType>
        <xsd:restriction base="dms:Text"/>
      </xsd:simpleType>
    </xsd:element>
    <xsd:element name="MediaServiceSystemTags" ma:index="24" nillable="true" ma:displayName="MediaServiceSystemTags" ma:hidden="true" ma:internalName="MediaServiceSystemTags" ma:readOnly="true">
      <xsd:simpleType>
        <xsd:restriction base="dms:Note"/>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fe56e3b0-34a1-4d6f-a501-a0b2b7006a18"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6559A34-456E-49A1-8157-9E3D18BFAD36}">
  <ds:schemaRefs/>
</ds:datastoreItem>
</file>

<file path=customXml/itemProps2.xml><?xml version="1.0" encoding="utf-8"?>
<ds:datastoreItem xmlns:ds="http://schemas.openxmlformats.org/officeDocument/2006/customXml" ds:itemID="{3706AB80-2608-47D7-8AC8-FA6BC8A9B27C}">
  <ds:schemaRefs/>
</ds:datastoreItem>
</file>

<file path=customXml/itemProps3.xml><?xml version="1.0" encoding="utf-8"?>
<ds:datastoreItem xmlns:ds="http://schemas.openxmlformats.org/officeDocument/2006/customXml" ds:itemID="{82B6CD32-2537-46E7-8CC3-A58D44622414}">
  <ds:schemaRefs/>
</ds:datastoreItem>
</file>

<file path=docProps/app.xml><?xml version="1.0" encoding="utf-8"?>
<Properties xmlns="http://schemas.openxmlformats.org/officeDocument/2006/extended-properties" xmlns:vt="http://schemas.openxmlformats.org/officeDocument/2006/docPropsVTypes">
  <TotalTime>0</TotalTime>
  <Words>4993</Words>
  <Application>WPS Presentation</Application>
  <PresentationFormat>On-screen Show (16:9)</PresentationFormat>
  <Paragraphs>88</Paragraphs>
  <Slides>11</Slides>
  <Notes>3</Notes>
  <HiddenSlides>0</HiddenSlides>
  <MMClips>9</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11</vt:i4>
      </vt:variant>
    </vt:vector>
  </HeadingPairs>
  <TitlesOfParts>
    <vt:vector size="22" baseType="lpstr">
      <vt:lpstr>Arial</vt:lpstr>
      <vt:lpstr>SimSun</vt:lpstr>
      <vt:lpstr>Wingdings</vt:lpstr>
      <vt:lpstr>Arial</vt:lpstr>
      <vt:lpstr>Calibri</vt:lpstr>
      <vt:lpstr>Calibri</vt:lpstr>
      <vt:lpstr>Times New Roman</vt:lpstr>
      <vt:lpstr>Times New Roman</vt:lpstr>
      <vt:lpstr>Microsoft YaHei</vt:lpstr>
      <vt:lpstr>Arial Unicode MS</vt:lpstr>
      <vt:lpstr>Simple Light</vt:lpstr>
      <vt:lpstr>PowerPoint 演示文稿</vt:lpstr>
      <vt:lpstr>PowerPoint 演示文稿</vt:lpstr>
      <vt:lpstr>Abstract</vt:lpstr>
      <vt:lpstr>Problem Statement</vt:lpstr>
      <vt:lpstr>Proposed Solution</vt:lpstr>
      <vt:lpstr>System Architecture</vt:lpstr>
      <vt:lpstr>Live Demo of Project</vt:lpstr>
      <vt:lpstr>PowerPoint 演示文稿</vt:lpstr>
      <vt:lpstr>Conclusion</vt:lpstr>
      <vt:lpstr>Future Scope</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Admin</cp:lastModifiedBy>
  <cp:revision>10</cp:revision>
  <dcterms:created xsi:type="dcterms:W3CDTF">2024-11-11T05:03:00Z</dcterms:created>
  <dcterms:modified xsi:type="dcterms:W3CDTF">2024-11-11T06:31:02Z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0x0101009921E1C5FD398A4287C0920180B68150</vt:lpwstr>
  </property>
  <property fmtid="{D5CDD505-2E9C-101B-9397-08002B2CF9AE}" pid="3" name="MSIP_Label_defa4170-0d19-0005-0004-bc88714345d2_Enabled">
    <vt:lpwstr>true</vt:lpwstr>
  </property>
  <property fmtid="{D5CDD505-2E9C-101B-9397-08002B2CF9AE}" pid="4" name="MSIP_Label_defa4170-0d19-0005-0004-bc88714345d2_SetDate">
    <vt:lpwstr>2023-07-11T03:09:09Z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698b2528-286a-444d-a68d-b8bbb1f69870</vt:lpwstr>
  </property>
  <property fmtid="{D5CDD505-2E9C-101B-9397-08002B2CF9AE}" pid="8" name="MSIP_Label_defa4170-0d19-0005-0004-bc88714345d2_ActionId">
    <vt:lpwstr>9e872e44-4725-4b90-87d6-01f911260b79</vt:lpwstr>
  </property>
  <property fmtid="{D5CDD505-2E9C-101B-9397-08002B2CF9AE}" pid="9" name="MSIP_Label_defa4170-0d19-0005-0004-bc88714345d2_ContentBits">
    <vt:lpwstr>0</vt:lpwstr>
  </property>
  <property fmtid="{D5CDD505-2E9C-101B-9397-08002B2CF9AE}" pid="10" name="ICV">
    <vt:lpwstr>753F66912A974B6498DA02B629A80E92_13</vt:lpwstr>
  </property>
  <property fmtid="{D5CDD505-2E9C-101B-9397-08002B2CF9AE}" pid="11" name="KSOProductBuildVer">
    <vt:lpwstr>1033-12.2.0.18607</vt:lpwstr>
  </property>
</Properties>
</file>

<file path=docProps/thumbnail.jpeg>
</file>